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sldIdLst>
    <p:sldId id="272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8" r:id="rId10"/>
    <p:sldId id="286" r:id="rId11"/>
    <p:sldId id="287" r:id="rId12"/>
    <p:sldId id="289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EA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4" autoAdjust="0"/>
    <p:restoredTop sz="94660"/>
  </p:normalViewPr>
  <p:slideViewPr>
    <p:cSldViewPr>
      <p:cViewPr varScale="1">
        <p:scale>
          <a:sx n="69" d="100"/>
          <a:sy n="69" d="100"/>
        </p:scale>
        <p:origin x="-3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A5226-4BB0-4AED-AF40-9996BF89F4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10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AU">
              <a:latin typeface="Helvetica" pitchFamily="-128" charset="0"/>
            </a:endParaRP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3AE0C731-74A3-498A-A3F8-D91AB41EF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CB8C28-D5DA-4DF9-B766-F38BA8100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990600"/>
            <a:ext cx="18859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90600"/>
            <a:ext cx="55054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4B0D65-0307-4C50-AB07-1D57280ED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23F075-7969-4244-BA19-E1BA61071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112204-2101-40B6-9A98-D41189011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05000"/>
            <a:ext cx="3390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1F5A5-7330-4C5C-AA70-10F395E93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45922-D08B-4928-B437-B7CB2F5E1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456173-1629-46C9-858D-DD9D51FAB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9A909-BED8-4D9D-9221-56BD30778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A21EE8-F977-4BDD-9319-B3E4908D1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0CBCA1-C549-4353-8FDB-10A4452A2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219200" y="-9525"/>
            <a:ext cx="7924800" cy="6867525"/>
            <a:chOff x="0" y="0"/>
            <a:chExt cx="5762" cy="4326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5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990600"/>
            <a:ext cx="67056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86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05000"/>
            <a:ext cx="6934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r>
              <a:rPr lang="en-US"/>
              <a:t>These slides are designed to accompany </a:t>
            </a:r>
            <a:r>
              <a:rPr lang="en-US" i="1"/>
              <a:t>Software Engineering: A Practitioner’s Approach, 7/e </a:t>
            </a:r>
            <a:r>
              <a:rPr lang="en-US"/>
              <a:t>(McGraw-Hill, 2009). Slides copyright 2009 by Roger Pressman.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FBA5C163-ECCF-46C2-B5FE-E3263D8B04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-12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-128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-128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C4076-57CA-480E-9426-8B7EC853AED4}" type="slidenum">
              <a:rPr lang="en-US"/>
              <a:pPr/>
              <a:t>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Understanding Requirements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66954-35DD-4D0D-8C07-86B1DAC33D08}" type="slidenum">
              <a:rPr lang="en-US"/>
              <a:pPr/>
              <a:t>10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3321050" cy="685800"/>
          </a:xfrm>
        </p:spPr>
        <p:txBody>
          <a:bodyPr/>
          <a:lstStyle/>
          <a:p>
            <a:r>
              <a:rPr lang="en-US"/>
              <a:t>Use-Cases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03425"/>
            <a:ext cx="7010400" cy="4092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/>
              <a:t>A collection of user scenarios that describe the thread of usage of a system</a:t>
            </a:r>
          </a:p>
          <a:p>
            <a:pPr>
              <a:lnSpc>
                <a:spcPct val="90000"/>
              </a:lnSpc>
            </a:pPr>
            <a:r>
              <a:rPr lang="en-US" sz="1600"/>
              <a:t>Each scenario is described from the point-of-view of an “actor”—a person or device that interacts with the software in some way</a:t>
            </a:r>
          </a:p>
          <a:p>
            <a:pPr>
              <a:lnSpc>
                <a:spcPct val="90000"/>
              </a:lnSpc>
            </a:pPr>
            <a:r>
              <a:rPr lang="en-US" sz="1600"/>
              <a:t>Each scenario answers the following questions:</a:t>
            </a:r>
          </a:p>
          <a:p>
            <a:pPr lvl="1">
              <a:lnSpc>
                <a:spcPct val="90000"/>
              </a:lnSpc>
              <a:spcBef>
                <a:spcPts val="300"/>
              </a:spcBef>
            </a:pPr>
            <a:r>
              <a:rPr lang="en-US" sz="1400">
                <a:solidFill>
                  <a:schemeClr val="folHlink"/>
                </a:solidFill>
              </a:rPr>
              <a:t>Who is the primary actor, the secondary actor (s)?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are the actor’s goals?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preconditions should exist before the story begins?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main tasks or functions are performed by the actor?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extensions might be considered as the story is described?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variations in the actor’s interaction are possible?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system information will the actor acquire, produce, or change?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Will the actor have to inform the system about changes in the external environment?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What information does the actor desire from the system?</a:t>
            </a:r>
          </a:p>
          <a:p>
            <a:pPr lvl="1">
              <a:lnSpc>
                <a:spcPct val="90000"/>
              </a:lnSpc>
            </a:pPr>
            <a:r>
              <a:rPr lang="en-US" sz="1400">
                <a:solidFill>
                  <a:schemeClr val="folHlink"/>
                </a:solidFill>
              </a:rPr>
              <a:t>Does the actor wish to be informed about unexpected changes?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C6B38F-7560-4B50-87D6-137EEC74DF53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5700713" cy="685800"/>
          </a:xfrm>
        </p:spPr>
        <p:txBody>
          <a:bodyPr/>
          <a:lstStyle/>
          <a:p>
            <a:r>
              <a:rPr lang="en-US"/>
              <a:t>Use-Case Diagram</a:t>
            </a:r>
          </a:p>
        </p:txBody>
      </p:sp>
      <p:pic>
        <p:nvPicPr>
          <p:cNvPr id="1802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136900" cy="3989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96C8B-A1EA-4DBA-9F2F-3DFED3EE018B}" type="slidenum">
              <a:rPr lang="en-US"/>
              <a:pPr/>
              <a:t>12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3614738" cy="633413"/>
          </a:xfrm>
        </p:spPr>
        <p:txBody>
          <a:bodyPr/>
          <a:lstStyle/>
          <a:p>
            <a:r>
              <a:rPr lang="en-US"/>
              <a:t>Class Diagram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19400"/>
            <a:ext cx="1803400" cy="2686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1905000" y="2362200"/>
            <a:ext cx="3487738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chemeClr val="folHlink"/>
                </a:solidFill>
                <a:latin typeface="Helvetica" pitchFamily="-128" charset="0"/>
              </a:rPr>
              <a:t>From the </a:t>
            </a:r>
            <a:r>
              <a:rPr lang="en-US" sz="1800" b="1" i="1">
                <a:solidFill>
                  <a:schemeClr val="folHlink"/>
                </a:solidFill>
                <a:latin typeface="Helvetica" pitchFamily="-128" charset="0"/>
              </a:rPr>
              <a:t>SafeHome</a:t>
            </a:r>
            <a:r>
              <a:rPr lang="en-US" sz="1800" b="1">
                <a:solidFill>
                  <a:schemeClr val="folHlink"/>
                </a:solidFill>
                <a:latin typeface="Helvetica" pitchFamily="-128" charset="0"/>
              </a:rPr>
              <a:t> system 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E6316-DF80-4302-954C-FD3EA5FFC4B4}" type="slidenum">
              <a:rPr lang="en-US"/>
              <a:pPr/>
              <a:t>13</a:t>
            </a:fld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4340225" cy="685800"/>
          </a:xfrm>
        </p:spPr>
        <p:txBody>
          <a:bodyPr/>
          <a:lstStyle/>
          <a:p>
            <a:r>
              <a:rPr lang="en-US"/>
              <a:t>State Diagram</a:t>
            </a: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>
            <a:off x="2667000" y="2057400"/>
            <a:ext cx="2438400" cy="289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83302" name="Line 6"/>
          <p:cNvSpPr>
            <a:spLocks noChangeShapeType="1"/>
          </p:cNvSpPr>
          <p:nvPr/>
        </p:nvSpPr>
        <p:spPr bwMode="auto">
          <a:xfrm>
            <a:off x="2667000" y="2590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3" name="Line 7"/>
          <p:cNvSpPr>
            <a:spLocks noChangeShapeType="1"/>
          </p:cNvSpPr>
          <p:nvPr/>
        </p:nvSpPr>
        <p:spPr bwMode="auto">
          <a:xfrm>
            <a:off x="2667000" y="3505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3276600" y="2057400"/>
            <a:ext cx="1222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Reading </a:t>
            </a:r>
          </a:p>
          <a:p>
            <a:pPr algn="ctr"/>
            <a:r>
              <a:rPr lang="en-US" sz="1600"/>
              <a:t>Commands</a:t>
            </a:r>
            <a:endParaRPr lang="en-US"/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2667000" y="26670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System status = “ready”</a:t>
            </a:r>
          </a:p>
          <a:p>
            <a:r>
              <a:rPr lang="en-US" sz="1400"/>
              <a:t>Display msg = “enter cmd”</a:t>
            </a:r>
          </a:p>
          <a:p>
            <a:r>
              <a:rPr lang="en-US" sz="1400"/>
              <a:t>Display status = steady</a:t>
            </a:r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2667000" y="3657600"/>
            <a:ext cx="2362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Entry/subsystems ready</a:t>
            </a:r>
          </a:p>
          <a:p>
            <a:r>
              <a:rPr lang="en-US" sz="1400"/>
              <a:t>Do: poll user input panel</a:t>
            </a:r>
          </a:p>
          <a:p>
            <a:r>
              <a:rPr lang="en-US" sz="1400"/>
              <a:t>Do: read user input</a:t>
            </a:r>
          </a:p>
          <a:p>
            <a:r>
              <a:rPr lang="en-US" sz="1400"/>
              <a:t>Do: interpret user input</a:t>
            </a:r>
          </a:p>
          <a:p>
            <a:endParaRPr lang="en-US" sz="1400"/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5867400" y="2439988"/>
            <a:ext cx="1093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State name</a:t>
            </a:r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5867400" y="3276600"/>
            <a:ext cx="1360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State variables</a:t>
            </a:r>
            <a:endParaRPr lang="en-US"/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5867400" y="4267200"/>
            <a:ext cx="133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State activities</a:t>
            </a:r>
            <a:endParaRPr lang="en-US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 flipH="1" flipV="1">
            <a:off x="4876800" y="2362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 flipH="1" flipV="1">
            <a:off x="4953000" y="32004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 flipH="1" flipV="1">
            <a:off x="4876800" y="41148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0BEA3-7320-4121-983B-3BF814855F23}" type="slidenum">
              <a:rPr lang="en-US"/>
              <a:pPr/>
              <a:t>14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600200" y="1828800"/>
            <a:ext cx="7315200" cy="41148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5021263" cy="685800"/>
          </a:xfrm>
        </p:spPr>
        <p:txBody>
          <a:bodyPr/>
          <a:lstStyle/>
          <a:p>
            <a:r>
              <a:rPr lang="en-US"/>
              <a:t>Analysis Patterns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182688" y="1828800"/>
            <a:ext cx="7732712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Pattern name:</a:t>
            </a:r>
            <a:r>
              <a:rPr lang="en-US" sz="1400" b="1">
                <a:solidFill>
                  <a:schemeClr val="bg1"/>
                </a:solidFill>
                <a:latin typeface="Avant Garde" charset="0"/>
              </a:rPr>
              <a:t>  </a:t>
            </a:r>
            <a:r>
              <a:rPr lang="en-US" sz="1400" b="1">
                <a:latin typeface="Avant Garde" charset="0"/>
              </a:rPr>
              <a:t>A descriptor that captures the essence of the pattern. 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Intent:</a:t>
            </a:r>
            <a:r>
              <a:rPr lang="en-US" sz="1400" b="1">
                <a:latin typeface="Avant Garde" charset="0"/>
              </a:rPr>
              <a:t> Describes what the pattern accomplishes or represents 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Motivation: </a:t>
            </a:r>
            <a:r>
              <a:rPr lang="en-US" sz="1400" b="1">
                <a:latin typeface="Avant Garde" charset="0"/>
              </a:rPr>
              <a:t> A scenario that illustrates how the pattern can be used to address the problem.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Forces and context: </a:t>
            </a:r>
            <a:r>
              <a:rPr lang="en-US" sz="1400" b="1">
                <a:latin typeface="Avant Garde" charset="0"/>
              </a:rPr>
              <a:t> A description of external issues (forces) that can affect how the pattern is used and also the external issues that will be resolved when the pattern is applied. 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Solution: </a:t>
            </a:r>
            <a:r>
              <a:rPr lang="en-US" sz="1400" b="1">
                <a:latin typeface="Avant Garde" charset="0"/>
              </a:rPr>
              <a:t> A description of how the pattern is applied to solve the problem with an emphasis on structural and behavioral issues.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Consequences:</a:t>
            </a:r>
            <a:r>
              <a:rPr lang="en-US" sz="1400" b="1">
                <a:latin typeface="Avant Garde" charset="0"/>
              </a:rPr>
              <a:t>  Addresses what happens when the pattern is applied and what trade-offs exist during its application.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Design:</a:t>
            </a:r>
            <a:r>
              <a:rPr lang="en-US" sz="1400" b="1">
                <a:latin typeface="Avant Garde" charset="0"/>
              </a:rPr>
              <a:t>  Discusses how the analysis pattern can be achieved through the use of known design patterns.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Known uses:</a:t>
            </a:r>
            <a:r>
              <a:rPr lang="en-US" sz="1400" b="1">
                <a:latin typeface="Avant Garde" charset="0"/>
              </a:rPr>
              <a:t>  Examples of uses within actual systems.</a:t>
            </a:r>
          </a:p>
          <a:p>
            <a:pPr lvl="1">
              <a:spcBef>
                <a:spcPts val="300"/>
              </a:spcBef>
            </a:pPr>
            <a:r>
              <a:rPr lang="en-US" sz="1400" b="1">
                <a:solidFill>
                  <a:schemeClr val="folHlink"/>
                </a:solidFill>
                <a:latin typeface="Avant Garde" charset="0"/>
              </a:rPr>
              <a:t>Related patterns:</a:t>
            </a:r>
            <a:r>
              <a:rPr lang="en-US" sz="1400" b="1">
                <a:latin typeface="Avant Garde" charset="0"/>
              </a:rPr>
              <a:t>  On e or more analysis patterns that are related to the named pattern because (1) it i</a:t>
            </a:r>
            <a:r>
              <a:rPr 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Avant Garde" charset="0"/>
              </a:rPr>
              <a:t>s commonly used with the named pattern; (2) it is structurally similar to the named pattern; (3) it is a variation of the named pattern.</a:t>
            </a:r>
            <a:endParaRPr lang="en-US" sz="2000" b="1">
              <a:latin typeface="Avant Garde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D82C2-CAA5-4585-8296-1E289ED18DF5}" type="slidenum">
              <a:rPr lang="en-US"/>
              <a:pPr/>
              <a:t>15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267450" cy="633413"/>
          </a:xfrm>
        </p:spPr>
        <p:txBody>
          <a:bodyPr/>
          <a:lstStyle/>
          <a:p>
            <a:r>
              <a:rPr lang="en-US"/>
              <a:t>Negotiating Requirements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Identify the key stakeholders</a:t>
            </a:r>
            <a:endParaRPr lang="en-US"/>
          </a:p>
          <a:p>
            <a:pPr lvl="1"/>
            <a:r>
              <a:rPr lang="en-US"/>
              <a:t>These are the people who will be involved in the negotiation</a:t>
            </a:r>
          </a:p>
          <a:p>
            <a:r>
              <a:rPr lang="en-US">
                <a:solidFill>
                  <a:schemeClr val="folHlink"/>
                </a:solidFill>
              </a:rPr>
              <a:t>Determine each of the stakeholders “win conditions”</a:t>
            </a:r>
            <a:endParaRPr lang="en-US"/>
          </a:p>
          <a:p>
            <a:pPr lvl="1"/>
            <a:r>
              <a:rPr lang="en-US"/>
              <a:t>Win conditions are not always obvious</a:t>
            </a:r>
          </a:p>
          <a:p>
            <a:r>
              <a:rPr lang="en-US">
                <a:solidFill>
                  <a:schemeClr val="folHlink"/>
                </a:solidFill>
              </a:rPr>
              <a:t>Negotiate</a:t>
            </a:r>
            <a:endParaRPr lang="en-US"/>
          </a:p>
          <a:p>
            <a:pPr lvl="1"/>
            <a:r>
              <a:rPr lang="en-US"/>
              <a:t>Work toward a set of requirements that lead to “win-win”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ED2F2-F4D3-44D6-8F7D-FD7FB616DF9D}" type="slidenum">
              <a:rPr lang="en-US"/>
              <a:pPr/>
              <a:t>16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6781800" cy="633413"/>
          </a:xfrm>
        </p:spPr>
        <p:txBody>
          <a:bodyPr/>
          <a:lstStyle/>
          <a:p>
            <a:r>
              <a:rPr lang="en-US"/>
              <a:t>Validating Requirements - I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7180263" cy="3429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1800"/>
              <a:t>Is each requirement consistent with the overall objective for the system/product?</a:t>
            </a:r>
          </a:p>
          <a:p>
            <a:pPr>
              <a:lnSpc>
                <a:spcPct val="90000"/>
              </a:lnSpc>
            </a:pPr>
            <a:r>
              <a:rPr lang="en-US" sz="1800"/>
              <a:t>Have all requirements been specified at the proper level of abstraction? That is, do some requirements provide a level of technical detail that is inappropriate at this stage?</a:t>
            </a:r>
          </a:p>
          <a:p>
            <a:pPr>
              <a:lnSpc>
                <a:spcPct val="90000"/>
              </a:lnSpc>
            </a:pPr>
            <a:r>
              <a:rPr lang="en-US" sz="1800"/>
              <a:t>Is the requirement really necessary or does it represent an add-on feature that may not be essential to the objective of the system?</a:t>
            </a:r>
          </a:p>
          <a:p>
            <a:pPr>
              <a:lnSpc>
                <a:spcPct val="90000"/>
              </a:lnSpc>
            </a:pPr>
            <a:r>
              <a:rPr lang="en-US" sz="1800"/>
              <a:t>Is each requirement bounded and unambiguous?</a:t>
            </a:r>
          </a:p>
          <a:p>
            <a:pPr>
              <a:lnSpc>
                <a:spcPct val="90000"/>
              </a:lnSpc>
            </a:pPr>
            <a:r>
              <a:rPr lang="en-US" sz="1800"/>
              <a:t>Does each requirement have attribution? That is, is a source (generally, a specific individual) noted for each requirement? </a:t>
            </a:r>
          </a:p>
          <a:p>
            <a:pPr>
              <a:lnSpc>
                <a:spcPct val="90000"/>
              </a:lnSpc>
            </a:pPr>
            <a:r>
              <a:rPr lang="en-US" sz="1800"/>
              <a:t>Do any requirements conflict with other requirements?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B7FD5-38FC-4BD6-BB26-3F843F18ED16}" type="slidenum">
              <a:rPr lang="en-US"/>
              <a:pPr/>
              <a:t>17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990600"/>
            <a:ext cx="6908800" cy="633413"/>
          </a:xfrm>
        </p:spPr>
        <p:txBody>
          <a:bodyPr/>
          <a:lstStyle/>
          <a:p>
            <a:r>
              <a:rPr lang="en-US"/>
              <a:t>Validating Requirements - II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1800"/>
              <a:t>Is each requirement achievable in the technical environment that will house the system or product?</a:t>
            </a:r>
          </a:p>
          <a:p>
            <a:pPr>
              <a:spcBef>
                <a:spcPts val="300"/>
              </a:spcBef>
            </a:pPr>
            <a:r>
              <a:rPr lang="en-US" sz="1800"/>
              <a:t>Is each requirement testable, once implemented?</a:t>
            </a:r>
          </a:p>
          <a:p>
            <a:pPr>
              <a:spcBef>
                <a:spcPts val="300"/>
              </a:spcBef>
            </a:pPr>
            <a:r>
              <a:rPr lang="en-US" sz="1800"/>
              <a:t>Does the requirements model properly reflect the information, function and behavior of the system to be built.</a:t>
            </a:r>
          </a:p>
          <a:p>
            <a:r>
              <a:rPr lang="en-US" sz="1800"/>
              <a:t>Has the requirements model been “partitioned” in a way that exposes progressively more detailed information about the system.</a:t>
            </a:r>
          </a:p>
          <a:p>
            <a:r>
              <a:rPr lang="en-US" sz="1800"/>
              <a:t>Have requirements patterns been used to simplify the requirements model. Have all patterns been properly validated? Are all patterns consistent with customer requirements?	</a:t>
            </a:r>
            <a:endParaRPr lang="en-US" sz="1800" b="1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DE7E9-606A-49E5-B31E-0F896BAB9F6C}" type="slidenum">
              <a:rPr lang="en-US"/>
              <a:pPr/>
              <a:t>2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990600"/>
            <a:ext cx="6545263" cy="633413"/>
          </a:xfrm>
        </p:spPr>
        <p:txBody>
          <a:bodyPr/>
          <a:lstStyle/>
          <a:p>
            <a:r>
              <a:rPr lang="en-US"/>
              <a:t>Requirements Engineering-I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6858000" cy="3468688"/>
          </a:xfrm>
        </p:spPr>
        <p:txBody>
          <a:bodyPr/>
          <a:lstStyle/>
          <a:p>
            <a:r>
              <a:rPr lang="en-US" sz="1800">
                <a:solidFill>
                  <a:schemeClr val="folHlink"/>
                </a:solidFill>
              </a:rPr>
              <a:t>Inception</a:t>
            </a:r>
            <a:r>
              <a:rPr lang="en-US" sz="1800"/>
              <a:t>—ask a set of questions that establish …</a:t>
            </a:r>
          </a:p>
          <a:p>
            <a:pPr lvl="1"/>
            <a:r>
              <a:rPr lang="en-US" sz="1600"/>
              <a:t>basic understanding of the problem</a:t>
            </a:r>
          </a:p>
          <a:p>
            <a:pPr lvl="1"/>
            <a:r>
              <a:rPr lang="en-US" sz="1600"/>
              <a:t>the people who want a solution</a:t>
            </a:r>
          </a:p>
          <a:p>
            <a:pPr lvl="1"/>
            <a:r>
              <a:rPr lang="en-US" sz="1600"/>
              <a:t>the nature of the solution that is desired, and </a:t>
            </a:r>
          </a:p>
          <a:p>
            <a:pPr lvl="1"/>
            <a:r>
              <a:rPr lang="en-US" sz="1600"/>
              <a:t>the effectiveness of preliminary communication and collaboration between the customer and the developer</a:t>
            </a:r>
          </a:p>
          <a:p>
            <a:r>
              <a:rPr lang="en-US" sz="1800">
                <a:solidFill>
                  <a:schemeClr val="folHlink"/>
                </a:solidFill>
              </a:rPr>
              <a:t>Elicitation</a:t>
            </a:r>
            <a:r>
              <a:rPr lang="en-US" sz="1800"/>
              <a:t>—elicit requirements from all stakeholders</a:t>
            </a:r>
          </a:p>
          <a:p>
            <a:r>
              <a:rPr lang="en-US" sz="1800">
                <a:solidFill>
                  <a:schemeClr val="folHlink"/>
                </a:solidFill>
              </a:rPr>
              <a:t>Elaboration</a:t>
            </a:r>
            <a:r>
              <a:rPr lang="en-US" sz="1800"/>
              <a:t>—create an analysis model that identifies data, function and behavioral requirements</a:t>
            </a:r>
          </a:p>
          <a:p>
            <a:r>
              <a:rPr lang="en-US" sz="1800">
                <a:solidFill>
                  <a:schemeClr val="folHlink"/>
                </a:solidFill>
              </a:rPr>
              <a:t>Negotiation</a:t>
            </a:r>
            <a:r>
              <a:rPr lang="en-US" sz="1800"/>
              <a:t>—agree on a deliverable system that is realistic for developers and customers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AE42D-478F-4632-A058-BE293B5B564B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8178800" cy="762000"/>
          </a:xfrm>
        </p:spPr>
        <p:txBody>
          <a:bodyPr/>
          <a:lstStyle/>
          <a:p>
            <a:r>
              <a:rPr lang="en-US"/>
              <a:t>Requirements Engineering-II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Specification</a:t>
            </a:r>
            <a:r>
              <a:rPr lang="en-US" sz="1800" dirty="0"/>
              <a:t>—can be any one (or more) of the following: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 written document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 set of models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 formal mathematical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 collection of user scenarios (use-cases)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 prototype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Validation</a:t>
            </a:r>
            <a:r>
              <a:rPr lang="en-US" sz="1800" dirty="0"/>
              <a:t>—a review mechanism that looks for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errors in content or interpretation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areas where clarification may be required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missing information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inconsistencies (a major problem when large products or systems are engineered)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conflicting or unrealistic (unachievable) requirements. 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folHlink"/>
                </a:solidFill>
              </a:rPr>
              <a:t>Requirements management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FD519-8FB4-4683-BCB8-A2F3FD507BE8}" type="slidenum">
              <a:rPr lang="en-US"/>
              <a:pPr/>
              <a:t>4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2349500" cy="633413"/>
          </a:xfrm>
        </p:spPr>
        <p:txBody>
          <a:bodyPr/>
          <a:lstStyle/>
          <a:p>
            <a:r>
              <a:rPr lang="en-US"/>
              <a:t>Inception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6781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Identify stakeholders</a:t>
            </a:r>
          </a:p>
          <a:p>
            <a:pPr lvl="1">
              <a:lnSpc>
                <a:spcPct val="90000"/>
              </a:lnSpc>
            </a:pPr>
            <a:r>
              <a:rPr lang="en-US"/>
              <a:t>“who else do you think I should talk to?”</a:t>
            </a:r>
          </a:p>
          <a:p>
            <a:pPr>
              <a:lnSpc>
                <a:spcPct val="90000"/>
              </a:lnSpc>
            </a:pPr>
            <a:r>
              <a:rPr lang="en-US"/>
              <a:t>Recognize multiple points of view</a:t>
            </a:r>
          </a:p>
          <a:p>
            <a:pPr>
              <a:lnSpc>
                <a:spcPct val="90000"/>
              </a:lnSpc>
            </a:pPr>
            <a:r>
              <a:rPr lang="en-US"/>
              <a:t>Work toward collaboration</a:t>
            </a:r>
          </a:p>
          <a:p>
            <a:pPr>
              <a:lnSpc>
                <a:spcPct val="90000"/>
              </a:lnSpc>
            </a:pPr>
            <a:r>
              <a:rPr lang="en-US"/>
              <a:t>The first questions</a:t>
            </a:r>
            <a:endParaRPr lang="en-US">
              <a:latin typeface="Symbol" pitchFamily="-128" charset="2"/>
              <a:cs typeface="Times New Roman" pitchFamily="-128" charset="0"/>
              <a:sym typeface="Symbol" pitchFamily="-128" charset="2"/>
            </a:endParaRPr>
          </a:p>
          <a:p>
            <a:pPr lvl="1">
              <a:lnSpc>
                <a:spcPct val="90000"/>
              </a:lnSpc>
            </a:pPr>
            <a:r>
              <a:rPr lang="en-US"/>
              <a:t>Who is behind the request for this work?</a:t>
            </a:r>
          </a:p>
          <a:p>
            <a:pPr lvl="1">
              <a:lnSpc>
                <a:spcPct val="90000"/>
              </a:lnSpc>
            </a:pPr>
            <a:r>
              <a:rPr lang="en-US"/>
              <a:t>Who will use the solution?</a:t>
            </a:r>
          </a:p>
          <a:p>
            <a:pPr lvl="1">
              <a:lnSpc>
                <a:spcPct val="90000"/>
              </a:lnSpc>
            </a:pPr>
            <a:r>
              <a:rPr lang="en-US"/>
              <a:t>What will be the economic benefit of a successful solution</a:t>
            </a:r>
          </a:p>
          <a:p>
            <a:pPr lvl="1">
              <a:lnSpc>
                <a:spcPct val="90000"/>
              </a:lnSpc>
            </a:pPr>
            <a:r>
              <a:rPr lang="en-US"/>
              <a:t>Is there another source for the solution that you need?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84D79D-9CA8-48A4-BC5F-03E4E9F83584}" type="slidenum">
              <a:rPr lang="en-US"/>
              <a:pPr/>
              <a:t>5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5278438" cy="633413"/>
          </a:xfrm>
        </p:spPr>
        <p:txBody>
          <a:bodyPr/>
          <a:lstStyle/>
          <a:p>
            <a:r>
              <a:rPr lang="en-US"/>
              <a:t>Eliciting Requirements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1800"/>
              <a:t>meetings are conducted and attended by both software engineers and customers</a:t>
            </a:r>
          </a:p>
          <a:p>
            <a:pPr>
              <a:lnSpc>
                <a:spcPct val="90000"/>
              </a:lnSpc>
            </a:pPr>
            <a:r>
              <a:rPr lang="en-US" sz="1800"/>
              <a:t>rules for preparation and participation are established</a:t>
            </a:r>
          </a:p>
          <a:p>
            <a:pPr>
              <a:lnSpc>
                <a:spcPct val="90000"/>
              </a:lnSpc>
            </a:pPr>
            <a:r>
              <a:rPr lang="en-US" sz="1800"/>
              <a:t>an agenda is suggested </a:t>
            </a:r>
          </a:p>
          <a:p>
            <a:pPr>
              <a:lnSpc>
                <a:spcPct val="90000"/>
              </a:lnSpc>
            </a:pPr>
            <a:r>
              <a:rPr lang="en-US" sz="1800"/>
              <a:t>a "facilitator" (can be a customer, a developer, or an outsider) controls the meeting</a:t>
            </a:r>
          </a:p>
          <a:p>
            <a:pPr>
              <a:lnSpc>
                <a:spcPct val="90000"/>
              </a:lnSpc>
            </a:pPr>
            <a:r>
              <a:rPr lang="en-US" sz="1800"/>
              <a:t>a "definition mechanism" (can be work sheets, flip charts, or wall stickers or an electronic bulletin board, chat room or virtual forum) is used</a:t>
            </a:r>
          </a:p>
          <a:p>
            <a:pPr>
              <a:lnSpc>
                <a:spcPct val="90000"/>
              </a:lnSpc>
            </a:pPr>
            <a:r>
              <a:rPr lang="en-US" sz="1800"/>
              <a:t>the goal is 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chemeClr val="folHlink"/>
                </a:solidFill>
              </a:rPr>
              <a:t>to identify the problem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chemeClr val="folHlink"/>
                </a:solidFill>
              </a:rPr>
              <a:t>propose elements of the solution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chemeClr val="folHlink"/>
                </a:solidFill>
              </a:rPr>
              <a:t>negotiate different approaches, and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chemeClr val="folHlink"/>
                </a:solidFill>
              </a:rPr>
              <a:t> specify a preliminary set of solution requirements</a:t>
            </a:r>
            <a:endParaRPr lang="en-US" sz="18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173C2-7E3B-4F07-987E-1F816690BF4D}" type="slidenum">
              <a:rPr lang="en-US"/>
              <a:pPr/>
              <a:t>6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6478588" cy="685800"/>
          </a:xfrm>
        </p:spPr>
        <p:txBody>
          <a:bodyPr/>
          <a:lstStyle/>
          <a:p>
            <a:r>
              <a:rPr lang="en-US"/>
              <a:t>Eliciting Requirements</a:t>
            </a:r>
          </a:p>
        </p:txBody>
      </p:sp>
      <p:pic>
        <p:nvPicPr>
          <p:cNvPr id="176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105400" cy="420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25515-D5CF-4129-A767-273F0C8DE674}" type="slidenum">
              <a:rPr lang="en-US"/>
              <a:pPr/>
              <a:t>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6932613" cy="627063"/>
          </a:xfrm>
        </p:spPr>
        <p:txBody>
          <a:bodyPr/>
          <a:lstStyle/>
          <a:p>
            <a:r>
              <a:rPr lang="en-US"/>
              <a:t>Quality Function Deployment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6934200" cy="4191000"/>
          </a:xfrm>
        </p:spPr>
        <p:txBody>
          <a:bodyPr/>
          <a:lstStyle/>
          <a:p>
            <a:r>
              <a:rPr lang="en-US" dirty="0">
                <a:solidFill>
                  <a:schemeClr val="folHlink"/>
                </a:solidFill>
              </a:rPr>
              <a:t>Function deployment </a:t>
            </a:r>
            <a:r>
              <a:rPr lang="en-US" dirty="0" smtClean="0"/>
              <a:t>is a quality management technique that translates the needs of the customer into technical requirements for software.</a:t>
            </a:r>
          </a:p>
          <a:p>
            <a:pPr lvl="1"/>
            <a:r>
              <a:rPr lang="en-US" dirty="0" smtClean="0"/>
              <a:t>Normal requirements</a:t>
            </a:r>
          </a:p>
          <a:p>
            <a:pPr lvl="1"/>
            <a:r>
              <a:rPr lang="en-US" dirty="0" smtClean="0"/>
              <a:t>Expected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Exciting requirements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286EA-5135-40B5-BA38-E63287992038}" type="slidenum">
              <a:rPr lang="en-US"/>
              <a:pPr/>
              <a:t>8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43000"/>
            <a:ext cx="5872163" cy="633413"/>
          </a:xfrm>
        </p:spPr>
        <p:txBody>
          <a:bodyPr/>
          <a:lstStyle/>
          <a:p>
            <a:r>
              <a:rPr lang="en-US"/>
              <a:t>Elicitation Work Products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162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sz="2000"/>
              <a:t>a statement of need and feasibility.</a:t>
            </a:r>
          </a:p>
          <a:p>
            <a:pPr>
              <a:lnSpc>
                <a:spcPct val="90000"/>
              </a:lnSpc>
            </a:pPr>
            <a:r>
              <a:rPr lang="en-US" sz="2000"/>
              <a:t>a bounded statement of scope for the system or product.</a:t>
            </a:r>
          </a:p>
          <a:p>
            <a:pPr>
              <a:lnSpc>
                <a:spcPct val="90000"/>
              </a:lnSpc>
            </a:pPr>
            <a:r>
              <a:rPr lang="en-US" sz="2000"/>
              <a:t>a list of customers, users, and other stakeholders who participated in requirements elicitation </a:t>
            </a:r>
          </a:p>
          <a:p>
            <a:pPr>
              <a:lnSpc>
                <a:spcPct val="90000"/>
              </a:lnSpc>
            </a:pPr>
            <a:r>
              <a:rPr lang="en-US" sz="2000"/>
              <a:t>a description of the system’s technical environment.</a:t>
            </a:r>
          </a:p>
          <a:p>
            <a:pPr>
              <a:lnSpc>
                <a:spcPct val="90000"/>
              </a:lnSpc>
            </a:pPr>
            <a:r>
              <a:rPr lang="en-US" sz="2000"/>
              <a:t>a list of requirements (preferably organized by function) and the domain constraints that apply to each.</a:t>
            </a:r>
          </a:p>
          <a:p>
            <a:pPr>
              <a:lnSpc>
                <a:spcPct val="90000"/>
              </a:lnSpc>
            </a:pPr>
            <a:r>
              <a:rPr lang="en-US" sz="2000"/>
              <a:t>a set of usage scenarios that provide insight into the use of the system or product under different operating conditions.</a:t>
            </a:r>
          </a:p>
          <a:p>
            <a:pPr>
              <a:lnSpc>
                <a:spcPct val="90000"/>
              </a:lnSpc>
            </a:pPr>
            <a:r>
              <a:rPr lang="en-US" sz="2000"/>
              <a:t>any prototypes</a:t>
            </a:r>
            <a:r>
              <a:rPr lang="en-US" sz="2000" b="1"/>
              <a:t> </a:t>
            </a:r>
            <a:r>
              <a:rPr lang="en-US" sz="2000"/>
              <a:t>developed to better define requirements</a:t>
            </a:r>
            <a:r>
              <a:rPr lang="en-US" sz="2000" b="1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9DD69E-0717-4799-952F-96C37A473CD4}" type="slidenum">
              <a:rPr lang="en-US"/>
              <a:pPr/>
              <a:t>9</a:t>
            </a:fld>
            <a:endParaRPr lang="en-US"/>
          </a:p>
        </p:txBody>
      </p:sp>
      <p:sp>
        <p:nvSpPr>
          <p:cNvPr id="181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6503988" cy="633413"/>
          </a:xfrm>
        </p:spPr>
        <p:txBody>
          <a:bodyPr/>
          <a:lstStyle/>
          <a:p>
            <a:r>
              <a:rPr lang="en-US"/>
              <a:t>Building the Analysis Model</a:t>
            </a:r>
          </a:p>
        </p:txBody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7192963" cy="4498975"/>
          </a:xfrm>
        </p:spPr>
        <p:txBody>
          <a:bodyPr/>
          <a:lstStyle/>
          <a:p>
            <a:r>
              <a:rPr lang="en-US"/>
              <a:t>Elements of the analysis model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Scenario-based elements</a:t>
            </a:r>
          </a:p>
          <a:p>
            <a:pPr lvl="2"/>
            <a:r>
              <a:rPr lang="en-US"/>
              <a:t>Functional—processing narratives for software functions</a:t>
            </a:r>
          </a:p>
          <a:p>
            <a:pPr lvl="2"/>
            <a:r>
              <a:rPr lang="en-US"/>
              <a:t>Use-case—descriptions of the interaction between an “actor” and the system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Class-based elements</a:t>
            </a:r>
          </a:p>
          <a:p>
            <a:pPr lvl="2"/>
            <a:r>
              <a:rPr lang="en-US"/>
              <a:t>Implied by scenarios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Behavioral elements</a:t>
            </a:r>
          </a:p>
          <a:p>
            <a:pPr lvl="2"/>
            <a:r>
              <a:rPr lang="en-US"/>
              <a:t>State diagram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Flow-oriented elements</a:t>
            </a:r>
          </a:p>
          <a:p>
            <a:pPr lvl="2"/>
            <a:r>
              <a:rPr lang="en-US"/>
              <a:t>Data flow diagram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15960</TotalTime>
  <Words>1150</Words>
  <Application>Microsoft Office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Bold Stripes</vt:lpstr>
      <vt:lpstr>Chapter 5</vt:lpstr>
      <vt:lpstr>Requirements Engineering-I</vt:lpstr>
      <vt:lpstr>Requirements Engineering-II</vt:lpstr>
      <vt:lpstr>Inception</vt:lpstr>
      <vt:lpstr>Eliciting Requirements</vt:lpstr>
      <vt:lpstr>Eliciting Requirements</vt:lpstr>
      <vt:lpstr>Quality Function Deployment</vt:lpstr>
      <vt:lpstr>Elicitation Work Products</vt:lpstr>
      <vt:lpstr>Building the Analysis Model</vt:lpstr>
      <vt:lpstr>Use-Cases</vt:lpstr>
      <vt:lpstr>Use-Case Diagram</vt:lpstr>
      <vt:lpstr>Class Diagram</vt:lpstr>
      <vt:lpstr>State Diagram</vt:lpstr>
      <vt:lpstr>Analysis Patterns</vt:lpstr>
      <vt:lpstr>Negotiating Requirements</vt:lpstr>
      <vt:lpstr>Validating Requirements - I</vt:lpstr>
      <vt:lpstr>Validating Requirements - II</vt:lpstr>
    </vt:vector>
  </TitlesOfParts>
  <Company>RS Pressman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to accompany Web Engineering: A Practitioner Approach</dc:title>
  <dc:creator>Roger Pressman</dc:creator>
  <cp:lastModifiedBy>msamaha</cp:lastModifiedBy>
  <cp:revision>80</cp:revision>
  <dcterms:created xsi:type="dcterms:W3CDTF">2008-02-08T18:09:54Z</dcterms:created>
  <dcterms:modified xsi:type="dcterms:W3CDTF">2011-11-03T10:16:47Z</dcterms:modified>
</cp:coreProperties>
</file>